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5" r:id="rId4"/>
    <p:sldId id="266" r:id="rId5"/>
    <p:sldId id="263" r:id="rId6"/>
    <p:sldId id="260" r:id="rId7"/>
    <p:sldId id="258" r:id="rId8"/>
    <p:sldId id="262" r:id="rId9"/>
    <p:sldId id="267"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356CB7-DD81-400C-80AF-AF4728D5F8A0}" type="datetimeFigureOut">
              <a:rPr lang="en-US" smtClean="0"/>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56CB7-DD81-400C-80AF-AF4728D5F8A0}" type="datetimeFigureOut">
              <a:rPr lang="en-US" smtClean="0"/>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356CB7-DD81-400C-80AF-AF4728D5F8A0}" type="datetimeFigureOut">
              <a:rPr lang="en-US" smtClean="0"/>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356CB7-DD81-400C-80AF-AF4728D5F8A0}" type="datetimeFigureOut">
              <a:rPr lang="en-US" smtClean="0"/>
              <a:t>10/4/2012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356CB7-DD81-400C-80AF-AF4728D5F8A0}" type="datetimeFigureOut">
              <a:rPr lang="en-US" smtClean="0"/>
              <a:t>10/4/2012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356CB7-DD81-400C-80AF-AF4728D5F8A0}" type="datetimeFigureOut">
              <a:rPr lang="en-US" smtClean="0"/>
              <a:t>10/4/2012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356CB7-DD81-400C-80AF-AF4728D5F8A0}" type="datetimeFigureOut">
              <a:rPr lang="en-US" smtClean="0"/>
              <a:t>10/4/2012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356CB7-DD81-400C-80AF-AF4728D5F8A0}" type="datetimeFigureOut">
              <a:rPr lang="en-US" smtClean="0"/>
              <a:t>10/4/2012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356CB7-DD81-400C-80AF-AF4728D5F8A0}" type="datetimeFigureOut">
              <a:rPr lang="en-US" smtClean="0"/>
              <a:t>10/4/2012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56CB7-DD81-400C-80AF-AF4728D5F8A0}" type="datetimeFigureOut">
              <a:rPr lang="en-US" smtClean="0"/>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56CB7-DD81-400C-80AF-AF4728D5F8A0}" type="datetimeFigureOut">
              <a:rPr lang="en-US" smtClean="0"/>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F4B40-B560-4855-B4B6-5A864AAF1E2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56CB7-DD81-400C-80AF-AF4728D5F8A0}" type="datetimeFigureOut">
              <a:rPr lang="en-US" smtClean="0"/>
              <a:t>10/4/2012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F4B40-B560-4855-B4B6-5A864AAF1E26}"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Word_2007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package" Target="../embeddings/Word_2007_Document3.docx"/><Relationship Id="rId4" Type="http://schemas.openxmlformats.org/officeDocument/2006/relationships/package" Target="../embeddings/Word_2007_Document2.docx"/></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7772400" cy="1470025"/>
          </a:xfrm>
        </p:spPr>
        <p:txBody>
          <a:bodyPr>
            <a:noAutofit/>
          </a:bodyPr>
          <a:lstStyle/>
          <a:p>
            <a:r>
              <a:rPr lang="en-US" sz="2800" dirty="0" smtClean="0"/>
              <a:t>“Life is a series of samples. You can infer the truth from the samples, but you never see the truth.”</a:t>
            </a:r>
            <a:br>
              <a:rPr lang="en-US" sz="2800" dirty="0" smtClean="0"/>
            </a:br>
            <a:r>
              <a:rPr lang="en-US" sz="2800" dirty="0"/>
              <a:t>	</a:t>
            </a:r>
            <a:r>
              <a:rPr lang="en-US" sz="2800" dirty="0" smtClean="0"/>
              <a:t>	--Kenji, 2010</a:t>
            </a:r>
            <a:endParaRPr lang="en-US" sz="2800" dirty="0"/>
          </a:p>
        </p:txBody>
      </p:sp>
      <p:sp>
        <p:nvSpPr>
          <p:cNvPr id="3" name="Subtitle 2"/>
          <p:cNvSpPr>
            <a:spLocks noGrp="1"/>
          </p:cNvSpPr>
          <p:nvPr>
            <p:ph type="subTitle" idx="1"/>
          </p:nvPr>
        </p:nvSpPr>
        <p:spPr>
          <a:xfrm>
            <a:off x="1371600" y="4419600"/>
            <a:ext cx="6400800" cy="1752600"/>
          </a:xfrm>
        </p:spPr>
        <p:txBody>
          <a:bodyPr>
            <a:normAutofit/>
          </a:bodyPr>
          <a:lstStyle/>
          <a:p>
            <a:r>
              <a:rPr lang="en-US" dirty="0" err="1" smtClean="0"/>
              <a:t>Educ</a:t>
            </a:r>
            <a:r>
              <a:rPr lang="en-US" dirty="0" smtClean="0"/>
              <a:t> 200C</a:t>
            </a:r>
          </a:p>
          <a:p>
            <a:r>
              <a:rPr lang="en-US" dirty="0" smtClean="0"/>
              <a:t>Friday, October 5, 2012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Correlation</a:t>
            </a:r>
            <a:endParaRPr lang="en-US" dirty="0"/>
          </a:p>
        </p:txBody>
      </p:sp>
      <p:sp>
        <p:nvSpPr>
          <p:cNvPr id="3" name="Content Placeholder 2"/>
          <p:cNvSpPr>
            <a:spLocks noGrp="1"/>
          </p:cNvSpPr>
          <p:nvPr>
            <p:ph idx="1"/>
          </p:nvPr>
        </p:nvSpPr>
        <p:spPr/>
        <p:txBody>
          <a:bodyPr/>
          <a:lstStyle/>
          <a:p>
            <a:r>
              <a:rPr lang="en-US" dirty="0" smtClean="0"/>
              <a:t>Correlation is used to describe how two variables vary with each other</a:t>
            </a:r>
          </a:p>
        </p:txBody>
      </p:sp>
      <p:pic>
        <p:nvPicPr>
          <p:cNvPr id="5" name="Picture 4" descr="sidebyside.png"/>
          <p:cNvPicPr/>
          <p:nvPr/>
        </p:nvPicPr>
        <p:blipFill>
          <a:blip r:embed="rId2" cstate="print"/>
          <a:srcRect t="14970" b="16168"/>
          <a:stretch>
            <a:fillRect/>
          </a:stretch>
        </p:blipFill>
        <p:spPr>
          <a:xfrm>
            <a:off x="1066800" y="2738887"/>
            <a:ext cx="7010400" cy="373811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dirty="0" smtClean="0"/>
          </a:p>
        </p:txBody>
      </p:sp>
      <p:sp>
        <p:nvSpPr>
          <p:cNvPr id="3" name="Content Placeholder 2"/>
          <p:cNvSpPr>
            <a:spLocks noGrp="1"/>
          </p:cNvSpPr>
          <p:nvPr>
            <p:ph idx="1"/>
          </p:nvPr>
        </p:nvSpPr>
        <p:spPr/>
        <p:txBody>
          <a:bodyPr>
            <a:normAutofit fontScale="55000" lnSpcReduction="20000"/>
          </a:bodyPr>
          <a:lstStyle/>
          <a:p>
            <a:pPr>
              <a:defRPr/>
            </a:pPr>
            <a:r>
              <a:rPr lang="en-US" dirty="0"/>
              <a:t>The correlation value gives us a sense of how variables move in relation to one another. The correlation ranges from -1 to 1. Positive correlations are like attractive magnets: as one variable moves up or down, it tugs the other value in the same direction. Negative correlations are like repulsive, same-pole magnets: as one variable increases, it pushes the other variable farther away from it. </a:t>
            </a:r>
          </a:p>
          <a:p>
            <a:pPr>
              <a:defRPr/>
            </a:pPr>
            <a:r>
              <a:rPr lang="en-US" dirty="0"/>
              <a:t> </a:t>
            </a:r>
          </a:p>
          <a:p>
            <a:pPr>
              <a:defRPr/>
            </a:pPr>
            <a:r>
              <a:rPr lang="en-US" dirty="0"/>
              <a:t>The first thing to note is </a:t>
            </a:r>
            <a:r>
              <a:rPr lang="en-US" dirty="0" smtClean="0"/>
              <a:t>the sign of the correlation value.  A </a:t>
            </a:r>
            <a:r>
              <a:rPr lang="en-US" dirty="0"/>
              <a:t>positive correlation </a:t>
            </a:r>
            <a:r>
              <a:rPr lang="en-US" dirty="0" smtClean="0"/>
              <a:t>of 0.69 indicates </a:t>
            </a:r>
            <a:r>
              <a:rPr lang="en-US" dirty="0"/>
              <a:t>that as math scores increase, reading scores will also increase (think of the attracting magnets). </a:t>
            </a:r>
            <a:r>
              <a:rPr lang="en-US" dirty="0"/>
              <a:t>If the correlation value was -0.69, this would move the other way: higher match scores would tend to pair up with lower reading scores in a given student. </a:t>
            </a:r>
          </a:p>
          <a:p>
            <a:pPr>
              <a:defRPr/>
            </a:pPr>
            <a:r>
              <a:rPr lang="en-US" dirty="0"/>
              <a:t> </a:t>
            </a:r>
          </a:p>
          <a:p>
            <a:pPr>
              <a:defRPr/>
            </a:pPr>
            <a:r>
              <a:rPr lang="en-US" dirty="0"/>
              <a:t>0.69 is also a </a:t>
            </a:r>
            <a:r>
              <a:rPr lang="en-US" dirty="0" smtClean="0"/>
              <a:t>fairly high </a:t>
            </a:r>
            <a:r>
              <a:rPr lang="en-US" dirty="0"/>
              <a:t>correlation value. </a:t>
            </a:r>
            <a:r>
              <a:rPr lang="en-US" dirty="0"/>
              <a:t>This gives us a sense that we can make fairly reliable predictions about a second variable if we know the first. The closer the correlation value is to 0, the less reliably we can predict one variable from another. In this case, given a student's math score, we could predict his/her reading score with fair reliability. </a:t>
            </a:r>
          </a:p>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lvl="1"/>
            <a:r>
              <a:rPr lang="en-US" dirty="0" smtClean="0"/>
              <a:t>If the correlation between math and reading scores is .69, then if a math score for a student is 1 standard deviation above the mean, then we predict her reading score will be .69 above from the mean.</a:t>
            </a:r>
          </a:p>
          <a:p>
            <a:endParaRPr lang="en-US" dirty="0" smtClean="0"/>
          </a:p>
          <a:p>
            <a:pPr lvl="1"/>
            <a:r>
              <a:rPr lang="en-US" dirty="0" smtClean="0"/>
              <a:t>If you know a student’s math score, then r gives you a predicted reading z-score, and if you know the mean and standard deviation for the reading test, you can work backwards to get the raw test score.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Pearson r correlation coefficient</a:t>
            </a:r>
            <a:r>
              <a:rPr lang="en-US" dirty="0" smtClean="0"/>
              <a:t>:</a:t>
            </a:r>
            <a:endParaRPr lang="en-US" dirty="0"/>
          </a:p>
        </p:txBody>
      </p:sp>
      <p:sp>
        <p:nvSpPr>
          <p:cNvPr id="3" name="Content Placeholder 2"/>
          <p:cNvSpPr>
            <a:spLocks noGrp="1"/>
          </p:cNvSpPr>
          <p:nvPr>
            <p:ph idx="1"/>
          </p:nvPr>
        </p:nvSpPr>
        <p:spPr/>
        <p:txBody>
          <a:bodyPr>
            <a:normAutofit/>
          </a:bodyPr>
          <a:lstStyle/>
          <a:p>
            <a:r>
              <a:rPr lang="en-US" sz="2800" dirty="0" smtClean="0"/>
              <a:t>There are 3 mathematically equivalent formulas (we can prove if you like). Just pick your favorite</a:t>
            </a:r>
            <a:r>
              <a:rPr lang="en-US" sz="2800" dirty="0" smtClean="0"/>
              <a:t>:</a:t>
            </a:r>
          </a:p>
          <a:p>
            <a:endParaRPr lang="en-US" sz="2800" dirty="0" smtClean="0"/>
          </a:p>
          <a:p>
            <a:pPr lvl="2"/>
            <a:r>
              <a:rPr lang="en-US" dirty="0" smtClean="0"/>
              <a:t>Z-score </a:t>
            </a:r>
            <a:r>
              <a:rPr lang="en-US" dirty="0" smtClean="0"/>
              <a:t>difference formula</a:t>
            </a:r>
          </a:p>
          <a:p>
            <a:endParaRPr lang="en-US" dirty="0" smtClean="0"/>
          </a:p>
          <a:p>
            <a:pPr lvl="2"/>
            <a:r>
              <a:rPr lang="en-US" dirty="0" smtClean="0"/>
              <a:t>Z-score product formula</a:t>
            </a:r>
          </a:p>
          <a:p>
            <a:endParaRPr lang="en-US" dirty="0" smtClean="0"/>
          </a:p>
          <a:p>
            <a:pPr lvl="2"/>
            <a:r>
              <a:rPr lang="en-US" dirty="0" smtClean="0"/>
              <a:t>Raw score formula</a:t>
            </a:r>
          </a:p>
          <a:p>
            <a:pPr>
              <a:buNone/>
            </a:pPr>
            <a:endParaRPr lang="en-US" dirty="0" smtClean="0"/>
          </a:p>
          <a:p>
            <a:endParaRPr lang="en-US" dirty="0" smtClean="0"/>
          </a:p>
          <a:p>
            <a:endParaRPr lang="en-US" dirty="0" smtClean="0"/>
          </a:p>
          <a:p>
            <a:endParaRPr lang="en-US" dirty="0"/>
          </a:p>
        </p:txBody>
      </p:sp>
      <p:graphicFrame>
        <p:nvGraphicFramePr>
          <p:cNvPr id="35844" name="Object 4"/>
          <p:cNvGraphicFramePr>
            <a:graphicFrameLocks noChangeAspect="1"/>
          </p:cNvGraphicFramePr>
          <p:nvPr/>
        </p:nvGraphicFramePr>
        <p:xfrm>
          <a:off x="1524000" y="3429000"/>
          <a:ext cx="5940425" cy="588962"/>
        </p:xfrm>
        <a:graphic>
          <a:graphicData uri="http://schemas.openxmlformats.org/presentationml/2006/ole">
            <p:oleObj spid="_x0000_s2050" name="Document" r:id="rId3" imgW="5940848" imgH="588723" progId="Word.Document.12">
              <p:embed/>
            </p:oleObj>
          </a:graphicData>
        </a:graphic>
      </p:graphicFrame>
      <p:graphicFrame>
        <p:nvGraphicFramePr>
          <p:cNvPr id="35845" name="Object 5"/>
          <p:cNvGraphicFramePr>
            <a:graphicFrameLocks noChangeAspect="1"/>
          </p:cNvGraphicFramePr>
          <p:nvPr/>
        </p:nvGraphicFramePr>
        <p:xfrm>
          <a:off x="1524000" y="4495800"/>
          <a:ext cx="5940425" cy="569913"/>
        </p:xfrm>
        <a:graphic>
          <a:graphicData uri="http://schemas.openxmlformats.org/presentationml/2006/ole">
            <p:oleObj spid="_x0000_s2051" name="Document" r:id="rId4" imgW="5940848" imgH="569615" progId="Word.Document.12">
              <p:embed/>
            </p:oleObj>
          </a:graphicData>
        </a:graphic>
      </p:graphicFrame>
      <p:graphicFrame>
        <p:nvGraphicFramePr>
          <p:cNvPr id="35847" name="Object 7"/>
          <p:cNvGraphicFramePr>
            <a:graphicFrameLocks noChangeAspect="1"/>
          </p:cNvGraphicFramePr>
          <p:nvPr/>
        </p:nvGraphicFramePr>
        <p:xfrm>
          <a:off x="1524000" y="5562600"/>
          <a:ext cx="5940425" cy="636587"/>
        </p:xfrm>
        <a:graphic>
          <a:graphicData uri="http://schemas.openxmlformats.org/presentationml/2006/ole">
            <p:oleObj spid="_x0000_s2052" name="Document" r:id="rId5" imgW="5940848" imgH="635950" progId="Word.Document.12">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Scatterplots</a:t>
            </a:r>
            <a:endParaRPr lang="en-US" dirty="0"/>
          </a:p>
        </p:txBody>
      </p:sp>
      <p:sp>
        <p:nvSpPr>
          <p:cNvPr id="3" name="Content Placeholder 2"/>
          <p:cNvSpPr>
            <a:spLocks noGrp="1"/>
          </p:cNvSpPr>
          <p:nvPr>
            <p:ph idx="1"/>
          </p:nvPr>
        </p:nvSpPr>
        <p:spPr/>
        <p:txBody>
          <a:bodyPr>
            <a:normAutofit/>
          </a:bodyPr>
          <a:lstStyle/>
          <a:p>
            <a:pPr>
              <a:buNone/>
            </a:pPr>
            <a:r>
              <a:rPr lang="en-US" sz="2400" dirty="0" smtClean="0"/>
              <a:t>http://www.webster.edu/~woolflm/correlation/correlation.html</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Correlation does not mean Causation!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Even if drinking and GPA are correlated, we do not know if people drink more because their GPA is low (drink to alleviate stress) or if drinking causes one’s GPA to be low (less study time) or neither of these.</a:t>
            </a:r>
          </a:p>
          <a:p>
            <a:endParaRPr lang="en-US" dirty="0" smtClean="0"/>
          </a:p>
          <a:p>
            <a:r>
              <a:rPr lang="en-US" dirty="0" smtClean="0"/>
              <a:t>There is always a chance that the variation in both variables is dues to some third variable.</a:t>
            </a:r>
          </a:p>
          <a:p>
            <a:pPr lvl="1"/>
            <a:r>
              <a:rPr lang="en-US" dirty="0"/>
              <a:t>I</a:t>
            </a:r>
            <a:r>
              <a:rPr lang="en-US" dirty="0" smtClean="0"/>
              <a:t>n Oldenburg, Germany, the correlation between number of storks sited and the population of Oldenburg  from1930-1936 was r=0.95.</a:t>
            </a:r>
          </a:p>
          <a:p>
            <a:pPr lvl="2"/>
            <a:r>
              <a:rPr lang="en-US" dirty="0" smtClean="0"/>
              <a:t>Storks do not cause babies</a:t>
            </a:r>
          </a:p>
          <a:p>
            <a:pPr lvl="2"/>
            <a:r>
              <a:rPr lang="en-US" dirty="0" smtClean="0"/>
              <a:t>Babies do not cause storks</a:t>
            </a:r>
          </a:p>
          <a:p>
            <a:pPr lvl="2"/>
            <a:r>
              <a:rPr lang="en-US" dirty="0" smtClean="0"/>
              <a:t>What could be the third variable that causes both?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Correlation is only good for linear data</a:t>
            </a:r>
            <a:endParaRPr lang="en-US" dirty="0"/>
          </a:p>
        </p:txBody>
      </p:sp>
      <p:sp>
        <p:nvSpPr>
          <p:cNvPr id="3" name="Content Placeholder 2"/>
          <p:cNvSpPr>
            <a:spLocks noGrp="1"/>
          </p:cNvSpPr>
          <p:nvPr>
            <p:ph idx="1"/>
          </p:nvPr>
        </p:nvSpPr>
        <p:spPr/>
        <p:txBody>
          <a:bodyPr>
            <a:normAutofit/>
          </a:bodyPr>
          <a:lstStyle/>
          <a:p>
            <a:r>
              <a:rPr lang="en-US" sz="2400" dirty="0" smtClean="0"/>
              <a:t>Always plot your data!  Correlation is excellent and revealing linear relationships, but you can calculate a close to zero correlation with highly related data</a:t>
            </a:r>
          </a:p>
        </p:txBody>
      </p:sp>
      <p:pic>
        <p:nvPicPr>
          <p:cNvPr id="4" name="Picture 3" descr="quad.png"/>
          <p:cNvPicPr>
            <a:picLocks noChangeAspect="1"/>
          </p:cNvPicPr>
          <p:nvPr/>
        </p:nvPicPr>
        <p:blipFill>
          <a:blip r:embed="rId2" cstate="print"/>
          <a:stretch>
            <a:fillRect/>
          </a:stretch>
        </p:blipFill>
        <p:spPr>
          <a:xfrm>
            <a:off x="1981200" y="2819400"/>
            <a:ext cx="4928876" cy="358616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Scatterplots</a:t>
            </a:r>
            <a:r>
              <a:rPr lang="en-US" dirty="0" smtClean="0"/>
              <a:t> in Excel</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1136</TotalTime>
  <Words>393</Words>
  <Application>Microsoft Office PowerPoint</Application>
  <PresentationFormat>On-screen Show (4:3)</PresentationFormat>
  <Paragraphs>37</Paragraphs>
  <Slides>10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Document</vt:lpstr>
      <vt:lpstr>“Life is a series of samples. You can infer the truth from the samples, but you never see the truth.”   --Kenji, 2010</vt:lpstr>
      <vt:lpstr>Correlation</vt:lpstr>
      <vt:lpstr>Slide 3</vt:lpstr>
      <vt:lpstr>Slide 4</vt:lpstr>
      <vt:lpstr>Pearson r correlation coefficient:</vt:lpstr>
      <vt:lpstr>Scatterplots</vt:lpstr>
      <vt:lpstr>Correlation does not mean Causation!</vt:lpstr>
      <vt:lpstr>Correlation is only good for linear data</vt:lpstr>
      <vt:lpstr>Scatterplots in Excel</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is a series of samples. You can infer the truth from the samples, but you never see the truth.”   --Kenji, 2010</dc:title>
  <dc:creator>Melissa Kemmerle</dc:creator>
  <cp:lastModifiedBy>Melissa Kemmerle</cp:lastModifiedBy>
  <cp:revision>5</cp:revision>
  <dcterms:created xsi:type="dcterms:W3CDTF">2012-10-04T22:06:01Z</dcterms:created>
  <dcterms:modified xsi:type="dcterms:W3CDTF">2012-10-05T17:02:13Z</dcterms:modified>
</cp:coreProperties>
</file>